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87" r:id="rId3"/>
    <p:sldId id="257" r:id="rId4"/>
    <p:sldId id="258" r:id="rId5"/>
    <p:sldId id="286" r:id="rId6"/>
    <p:sldId id="260" r:id="rId7"/>
    <p:sldId id="268" r:id="rId8"/>
    <p:sldId id="292" r:id="rId9"/>
    <p:sldId id="291" r:id="rId10"/>
    <p:sldId id="288" r:id="rId11"/>
    <p:sldId id="289" r:id="rId12"/>
    <p:sldId id="270" r:id="rId13"/>
    <p:sldId id="290" r:id="rId14"/>
    <p:sldId id="278" r:id="rId15"/>
    <p:sldId id="294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  <p:embeddedFont>
      <p:font typeface="Raleway SemiBold" panose="020B0604020202020204" charset="0"/>
      <p:regular r:id="rId26"/>
      <p:bold r:id="rId27"/>
      <p:italic r:id="rId28"/>
      <p:boldItalic r:id="rId29"/>
    </p:embeddedFont>
    <p:embeddedFont>
      <p:font typeface="iCiel Brandon Text Bold" panose="020B0803020203060203" pitchFamily="34" charset="0"/>
      <p:regular r:id="rId30"/>
    </p:embeddedFont>
    <p:embeddedFont>
      <p:font typeface="Barlow Light" panose="020B0604020202020204" charset="0"/>
      <p:regular r:id="rId31"/>
      <p:bold r:id="rId32"/>
      <p:italic r:id="rId33"/>
      <p:boldItalic r:id="rId34"/>
    </p:embeddedFont>
    <p:embeddedFont>
      <p:font typeface="Barlow" panose="020B0604020202020204" charset="0"/>
      <p:regular r:id="rId35"/>
      <p:bold r:id="rId36"/>
      <p:italic r:id="rId37"/>
      <p:boldItalic r:id="rId38"/>
    </p:embeddedFont>
    <p:embeddedFont>
      <p:font typeface="Barlow SemiBold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0DB85E-06E4-4DD9-BF27-7C21406A9BDD}">
  <a:tblStyle styleId="{700DB85E-06E4-4DD9-BF27-7C21406A9B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592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11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5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002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11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270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03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26344" y="1426122"/>
            <a:ext cx="5743608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latin typeface="San Francisco Display Black" pitchFamily="50" charset="0"/>
              </a:rPr>
              <a:t>Tool 199s</a:t>
            </a:r>
            <a:endParaRPr sz="6600" dirty="0"/>
          </a:p>
        </p:txBody>
      </p:sp>
      <p:sp>
        <p:nvSpPr>
          <p:cNvPr id="2" name="Rectangle 1"/>
          <p:cNvSpPr/>
          <p:nvPr/>
        </p:nvSpPr>
        <p:spPr>
          <a:xfrm>
            <a:off x="1026000" y="2604718"/>
            <a:ext cx="3743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 spc="300" dirty="0">
                <a:solidFill>
                  <a:schemeClr val="accent2"/>
                </a:solidFill>
                <a:latin typeface="San Francisco Display Bold" pitchFamily="50" charset="0"/>
                <a:cs typeface="Arial" panose="020B0604020202020204" pitchFamily="34" charset="0"/>
              </a:rPr>
              <a:t>Nhóm </a:t>
            </a:r>
            <a:r>
              <a:rPr lang="en" sz="2800" spc="300" dirty="0" smtClean="0">
                <a:solidFill>
                  <a:schemeClr val="accent2"/>
                </a:solidFill>
                <a:latin typeface="San Francisco Display Bold" pitchFamily="50" charset="0"/>
                <a:cs typeface="Arial" panose="020B0604020202020204" pitchFamily="34" charset="0"/>
              </a:rPr>
              <a:t>DTP-C08.K2</a:t>
            </a:r>
            <a:endParaRPr lang="en-US" sz="2800" spc="300" dirty="0">
              <a:solidFill>
                <a:schemeClr val="accent2"/>
              </a:solidFill>
              <a:latin typeface="San Francisco Display Bold" pitchFamily="50" charset="0"/>
              <a:cs typeface="Arial" panose="020B0604020202020204" pitchFamily="34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1026000" y="3111028"/>
            <a:ext cx="3916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pc="600" dirty="0" smtClean="0">
                <a:solidFill>
                  <a:schemeClr val="accent2"/>
                </a:solidFill>
                <a:latin typeface="San Francisco Display Light" pitchFamily="50" charset="0"/>
                <a:cs typeface="Arial" panose="020B0604020202020204" pitchFamily="34" charset="0"/>
              </a:rPr>
              <a:t>Codegym Huế, 30/11/2019</a:t>
            </a:r>
            <a:endParaRPr lang="en-US" spc="600" dirty="0">
              <a:solidFill>
                <a:schemeClr val="accent2"/>
              </a:solidFill>
              <a:latin typeface="San Francisco Display Light" pitchFamily="50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Chức năng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Render Backlog, cây thư mục</a:t>
            </a:r>
            <a:endParaRPr sz="22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" name="Right Triangle 110"/>
          <p:cNvSpPr/>
          <p:nvPr/>
        </p:nvSpPr>
        <p:spPr>
          <a:xfrm flipH="1">
            <a:off x="8652748" y="4622005"/>
            <a:ext cx="491251" cy="51487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519;p16"/>
          <p:cNvSpPr txBox="1">
            <a:spLocks/>
          </p:cNvSpPr>
          <p:nvPr/>
        </p:nvSpPr>
        <p:spPr>
          <a:xfrm>
            <a:off x="8595157" y="4596838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44714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Chức năng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Render file trong: Controller, Model, Service, View</a:t>
            </a:r>
            <a:endParaRPr sz="22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" name="Right Triangle 110"/>
          <p:cNvSpPr/>
          <p:nvPr/>
        </p:nvSpPr>
        <p:spPr>
          <a:xfrm flipH="1">
            <a:off x="8652748" y="4622005"/>
            <a:ext cx="491251" cy="51487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519;p16"/>
          <p:cNvSpPr txBox="1">
            <a:spLocks/>
          </p:cNvSpPr>
          <p:nvPr/>
        </p:nvSpPr>
        <p:spPr>
          <a:xfrm>
            <a:off x="8645957" y="4596838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 smtClean="0">
                <a:solidFill>
                  <a:schemeClr val="bg1"/>
                </a:solidFill>
              </a:rPr>
              <a:t>10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486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latin typeface="Barlow SemiBold"/>
                <a:ea typeface="Barlow SemiBold"/>
                <a:cs typeface="Barlow SemiBold"/>
                <a:sym typeface="Barlow SemiBold"/>
              </a:rPr>
              <a:t>199 giây</a:t>
            </a:r>
            <a:endParaRPr sz="9600" dirty="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163" name="Google Shape;1163;p26">
            <a:hlinkClick r:id="rId3" action="ppaction://hlinksldjump"/>
          </p:cNvPr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175;p27"/>
          <p:cNvGrpSpPr/>
          <p:nvPr/>
        </p:nvGrpSpPr>
        <p:grpSpPr>
          <a:xfrm>
            <a:off x="5344160" y="587942"/>
            <a:ext cx="3533315" cy="3945560"/>
            <a:chOff x="2152775" y="305709"/>
            <a:chExt cx="4264823" cy="4762415"/>
          </a:xfrm>
        </p:grpSpPr>
        <p:grpSp>
          <p:nvGrpSpPr>
            <p:cNvPr id="7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510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494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478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462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4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430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414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98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82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6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50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4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18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02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286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270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254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238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222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2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90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74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8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42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26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21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16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3" name="Google Shape;2477;p37"/>
          <p:cNvGrpSpPr/>
          <p:nvPr/>
        </p:nvGrpSpPr>
        <p:grpSpPr>
          <a:xfrm>
            <a:off x="6818570" y="835389"/>
            <a:ext cx="1830455" cy="1860723"/>
            <a:chOff x="2011725" y="44285"/>
            <a:chExt cx="4684870" cy="4762340"/>
          </a:xfrm>
        </p:grpSpPr>
        <p:grpSp>
          <p:nvGrpSpPr>
            <p:cNvPr id="4" name="Google Shape;2478;p3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68" name="Google Shape;2479;p3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2480;p3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2481;p3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2482;p3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2483;p3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2484;p3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2485;p3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2486;p3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2487;p3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2488;p3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2489;p3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2490;p3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2491;p3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2492;p3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2493;p3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2494;p3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2495;p3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2496;p3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2497;p3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2498;p3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2499;p3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2500;p3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2501;p3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2502;p3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2503;p3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2504;p3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2505;p3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2506;p3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2507;p3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2508;p3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2509;p3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2510;p3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511;p3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512;p3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513;p3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514;p3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515;p3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516;p3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517;p3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518;p3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519;p3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520;p3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521;p3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522;p3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523;p3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524;p3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525;p3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526;p3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527;p3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528;p3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529;p3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530;p3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531;p3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532;p3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533;p3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534;p3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535;p3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536;p3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537;p3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538;p3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539;p3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540;p3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541;p3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542;p3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543;p3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544;p3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545;p3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546;p3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547;p3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548;p3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549;p3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550;p3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551;p3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552;p3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553;p3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554;p3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555;p3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556;p3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557;p3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558;p3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559;p3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560;p3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61;p3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62;p3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63;p3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64;p3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65;p3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66;p3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7;p3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68;p3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69;p3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70;p3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571;p3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572;p3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573;p3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574;p3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575;p3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576;p3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577;p3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578;p3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579;p3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580;p3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581;p3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582;p3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583;p3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584;p3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585;p3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2586;p3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587;p3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588;p3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589;p3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590;p3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591;p3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592;p3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593;p3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594;p3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595;p3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596;p3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597;p3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598;p3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599;p3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600;p3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601;p3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602;p3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603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604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605;p3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606;p3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07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608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609;p3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610;p3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611;p3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612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613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614;p3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615;p3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616;p3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617;p3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618;p3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619;p3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620;p3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621;p3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622;p3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623;p3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624;p3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625;p3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626;p3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627;p3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628;p3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629;p3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630;p3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631;p3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632;p3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633;p3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634;p3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635;p3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636;p3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637;p3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638;p3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639;p3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640;p3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641;p3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642;p3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643;p3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644;p3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645;p3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646;p3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647;p3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648;p3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649;p3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650;p3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651;p3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652;p3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653;p3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654;p3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655;p3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656;p3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657;p3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658;p3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659;p3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660;p3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661;p3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662;p3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663;p3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664;p3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665;p3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666;p3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667;p3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668;p3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669;p3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670;p3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671;p3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672;p3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673;p3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674;p3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675;p3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676;p3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677;p3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678;p3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79;p3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680;p3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681;p3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682;p3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683;p3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684;p3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685;p3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686;p3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687;p3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688;p3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689;p3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690;p3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691;p3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692;p3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693;p3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694;p3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695;p3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696;p3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697;p3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698;p3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699;p3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00;p3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01;p3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02;p3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03;p3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04;p3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05;p3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06;p3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07;p3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08;p3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09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10;p3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11;p3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12;p3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13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14;p3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15;p3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16;p3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17;p3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18;p3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19;p3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20;p3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21;p3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22;p3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23;p3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24;p3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25;p3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26;p3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" name="Google Shape;2727;p3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3" name="Google Shape;2728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2729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2730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2731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2732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2733;p3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58" name="Google Shape;2734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2735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2736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2737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2738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" name="Google Shape;2739;p3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40;p3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2741;p3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53" name="Google Shape;2742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2743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2744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2745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2746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" name="Google Shape;2747;p3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48;p3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TextBox 274"/>
          <p:cNvSpPr txBox="1"/>
          <p:nvPr/>
        </p:nvSpPr>
        <p:spPr>
          <a:xfrm>
            <a:off x="557729" y="315307"/>
            <a:ext cx="4442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Phân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 </a:t>
            </a:r>
            <a:r>
              <a:rPr 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công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 </a:t>
            </a:r>
            <a:r>
              <a:rPr 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việc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Ciel Brandon Text Bold" panose="020B0803020203060203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2636074" y="1370137"/>
            <a:ext cx="34407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Ciel Brandon Text Bold" panose="020B0803020203060203" pitchFamily="34" charset="0"/>
              </a:rPr>
              <a:t>NGUYỄN NGỌC LINH ĐAN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iCiel Brandon Text Bold" panose="020B0803020203060203" pitchFamily="34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2596135" y="1725857"/>
            <a:ext cx="536217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Bóc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tách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sở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dữ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liệu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xây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dựng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templete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3262333" y="3192361"/>
            <a:ext cx="31227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Ciel Brandon Text Bold" panose="020B0803020203060203" pitchFamily="34" charset="0"/>
              </a:rPr>
              <a:t>LÊ DUY PHÚC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iCiel Brandon Text Bold" panose="020B0803020203060203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4372297" y="3671764"/>
            <a:ext cx="2205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Tạo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cây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thư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mục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chỉnh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sửa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code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các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thành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viên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-724247" y="3286054"/>
            <a:ext cx="31227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Ciel Brandon Text Bold" panose="020B0803020203060203" pitchFamily="34" charset="0"/>
              </a:rPr>
              <a:t>TRẦN HỮU PHÚC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iCiel Brandon Text Bold" panose="020B0803020203060203" pitchFamily="34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-63483" y="3691726"/>
            <a:ext cx="22087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Xây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dựng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các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file controller, slide…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8" name="Picture 2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4" y="1269344"/>
            <a:ext cx="1651352" cy="1426768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16" y="2991752"/>
            <a:ext cx="1814744" cy="1567939"/>
          </a:xfrm>
          <a:prstGeom prst="rect">
            <a:avLst/>
          </a:prstGeom>
        </p:spPr>
      </p:pic>
      <p:sp>
        <p:nvSpPr>
          <p:cNvPr id="290" name="Right Triangle 289"/>
          <p:cNvSpPr/>
          <p:nvPr/>
        </p:nvSpPr>
        <p:spPr>
          <a:xfrm flipH="1">
            <a:off x="13131208" y="7602279"/>
            <a:ext cx="686391" cy="719396"/>
          </a:xfrm>
          <a:prstGeom prst="rtTriangle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4" name="Picture 2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772" y="2998575"/>
            <a:ext cx="1814987" cy="15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905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9" grpId="0"/>
      <p:bldP spid="280" grpId="0"/>
      <p:bldP spid="281" grpId="0"/>
      <p:bldP spid="282" grpId="0"/>
      <p:bldP spid="2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spc="300" dirty="0" smtClean="0">
                <a:latin typeface="San Francisco Display Bold" pitchFamily="50" charset="0"/>
              </a:rPr>
              <a:t>CẢM ƠN!</a:t>
            </a:r>
            <a:endParaRPr sz="7200" spc="300" dirty="0">
              <a:latin typeface="San Francisco Display Bold" pitchFamily="50" charset="0"/>
            </a:endParaRPr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5637725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CÁC BẠN ĐÃ LẮNG NGHE?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: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 smtClean="0"/>
              <a:t>093 583 3310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 smtClean="0"/>
              <a:t>dannguyen3814@gmail.com</a:t>
            </a:r>
            <a:endParaRPr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683" name="Google Shape;1163;p26">
            <a:hlinkClick r:id="rId3" action="ppaction://hlinksldjump"/>
          </p:cNvPr>
          <p:cNvSpPr/>
          <p:nvPr/>
        </p:nvSpPr>
        <p:spPr>
          <a:xfrm rot="5400000">
            <a:off x="-111254" y="464845"/>
            <a:ext cx="519513" cy="29700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80538" y="302485"/>
            <a:ext cx="784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San Francisco Display Bold" pitchFamily="50" charset="0"/>
              </a:rPr>
              <a:t>HÌNH ẢNH LÀM VIỆC CỦA NHÓM</a:t>
            </a:r>
            <a:endParaRPr lang="en-US" sz="3200" dirty="0">
              <a:solidFill>
                <a:srgbClr val="002060"/>
              </a:solidFill>
              <a:latin typeface="San Francisco Display Bold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956" y="1036000"/>
            <a:ext cx="2874833" cy="2156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020" y="2735851"/>
            <a:ext cx="3012719" cy="225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36587">
            <a:off x="289750" y="1550952"/>
            <a:ext cx="2337554" cy="31167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6277" y="938366"/>
            <a:ext cx="3005012" cy="22537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478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chemeClr val="accent1"/>
                </a:solidFill>
                <a:latin typeface="San Francisco Display Bold" pitchFamily="50" charset="0"/>
              </a:rPr>
              <a:t>Ý TƯỞNG</a:t>
            </a:r>
            <a:endParaRPr sz="5400" dirty="0">
              <a:solidFill>
                <a:schemeClr val="accent1"/>
              </a:solidFill>
              <a:latin typeface="San Francisco Display Bold" pitchFamily="50" charset="0"/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709245" y="2681435"/>
            <a:ext cx="3998319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Tạo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một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tool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giúp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các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lập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trình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viên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r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út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ngắn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thời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gian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lập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trình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website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theo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mô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</a:t>
            </a:r>
            <a:r>
              <a:rPr lang="en-US" sz="18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hình</a:t>
            </a: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an Francisco Display Med" pitchFamily="50" charset="0"/>
              </a:rPr>
              <a:t> JDBC.</a:t>
            </a:r>
            <a:endParaRPr sz="1800" dirty="0">
              <a:solidFill>
                <a:schemeClr val="tx1">
                  <a:lumMod val="60000"/>
                  <a:lumOff val="40000"/>
                </a:schemeClr>
              </a:solidFill>
              <a:latin typeface="San Francisco Display Med" pitchFamily="50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1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an Francisco Display Bold" pitchFamily="50" charset="0"/>
              </a:rPr>
              <a:t>Thông tin dự án</a:t>
            </a:r>
            <a:endParaRPr dirty="0">
              <a:latin typeface="San Francisco Display Bold" pitchFamily="50" charset="0"/>
            </a:endParaRP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454163"/>
            <a:ext cx="8062696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-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Tên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dự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án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: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Tool 199s</a:t>
            </a: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- </a:t>
            </a:r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Đối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tượng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sử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dụng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: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Lập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trình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viên</a:t>
            </a:r>
            <a:endParaRPr lang="en-US" sz="1600" dirty="0" smtClean="0">
              <a:solidFill>
                <a:schemeClr val="bg2">
                  <a:lumMod val="75000"/>
                </a:schemeClr>
              </a:solidFill>
              <a:latin typeface="San Francisco Display Light" pitchFamily="50" charset="0"/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-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Nội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dung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dự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án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: 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Tool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tự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 render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một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 website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theo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mô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hình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 JDBC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trong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 199 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giây</a:t>
            </a:r>
            <a:endParaRPr lang="en-US" sz="1600" dirty="0" smtClean="0">
              <a:solidFill>
                <a:schemeClr val="bg2">
                  <a:lumMod val="75000"/>
                </a:schemeClr>
              </a:solidFill>
              <a:latin typeface="San Francisco Display Light" pitchFamily="50" charset="0"/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- </a:t>
            </a:r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Ngôn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ngữ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thực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 </a:t>
            </a:r>
            <a:r>
              <a:rPr lang="en-US" sz="1600" b="1" dirty="0" err="1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hiện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: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Java</a:t>
            </a:r>
            <a:endParaRPr lang="en" sz="1600" dirty="0" smtClean="0">
              <a:solidFill>
                <a:schemeClr val="bg2">
                  <a:lumMod val="75000"/>
                </a:schemeClr>
              </a:solidFill>
              <a:latin typeface="San Francisco Display Light" pitchFamily="50" charset="0"/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en" sz="1600" dirty="0" smtClean="0">
                <a:solidFill>
                  <a:schemeClr val="bg2">
                    <a:lumMod val="75000"/>
                  </a:schemeClr>
                </a:solidFill>
                <a:latin typeface="San Francisco Display Bold" pitchFamily="50" charset="0"/>
              </a:rPr>
              <a:t>- Tên nhóm thực hiện: </a:t>
            </a:r>
            <a:r>
              <a:rPr lang="en" sz="1600" dirty="0" smtClean="0">
                <a:solidFill>
                  <a:schemeClr val="bg2">
                    <a:lumMod val="75000"/>
                  </a:schemeClr>
                </a:solidFill>
                <a:latin typeface="San Francisco Display Light" pitchFamily="50" charset="0"/>
              </a:rPr>
              <a:t>DTP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45;p13"/>
          <p:cNvSpPr txBox="1">
            <a:spLocks noGrp="1"/>
          </p:cNvSpPr>
          <p:nvPr>
            <p:ph type="body" idx="1"/>
          </p:nvPr>
        </p:nvSpPr>
        <p:spPr>
          <a:xfrm>
            <a:off x="150247" y="4687661"/>
            <a:ext cx="1095353" cy="5251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 smtClean="0"/>
              <a:t>Version 1.0</a:t>
            </a:r>
            <a:endParaRPr lang="en" sz="1400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latin typeface="San Francisco Display Bold" pitchFamily="50" charset="0"/>
              </a:rPr>
              <a:t>Xin</a:t>
            </a:r>
            <a:r>
              <a:rPr lang="en" sz="7200" dirty="0" smtClean="0">
                <a:latin typeface="San Francisco Display Bold" pitchFamily="50" charset="0"/>
              </a:rPr>
              <a:t> chào!</a:t>
            </a:r>
            <a:endParaRPr sz="7200" dirty="0">
              <a:latin typeface="San Francisco Display Bold" pitchFamily="50" charset="0"/>
            </a:endParaRPr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 err="1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Tại</a:t>
            </a:r>
            <a:r>
              <a:rPr lang="en-US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600" b="1" dirty="0" err="1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sao</a:t>
            </a:r>
            <a:r>
              <a:rPr lang="en-US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600" b="1" dirty="0" err="1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lại</a:t>
            </a:r>
            <a:r>
              <a:rPr lang="en-US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600" b="1" dirty="0" err="1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là</a:t>
            </a:r>
            <a:r>
              <a:rPr lang="en-US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DTP?</a:t>
            </a:r>
            <a:endParaRPr sz="3600" b="1" dirty="0" smtClean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DTP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viết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tắt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tên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các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thành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viên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trong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nhóm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83" name="Google Shape;383;p14"/>
          <p:cNvGrpSpPr/>
          <p:nvPr/>
        </p:nvGrpSpPr>
        <p:grpSpPr>
          <a:xfrm>
            <a:off x="7908000" y="1907657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6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66" y="874936"/>
            <a:ext cx="2582878" cy="25983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21" y="828960"/>
            <a:ext cx="2647576" cy="2647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84" y="768615"/>
            <a:ext cx="2745938" cy="2702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8079" y="3754153"/>
            <a:ext cx="2004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Lê</a:t>
            </a:r>
            <a:r>
              <a:rPr lang="en-US" sz="1600" b="1" spc="300" dirty="0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Duy</a:t>
            </a:r>
            <a:r>
              <a:rPr lang="en-US" sz="1600" b="1" spc="300" dirty="0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Phúc</a:t>
            </a:r>
            <a:endParaRPr lang="en-US" sz="1100" b="1" spc="300" dirty="0">
              <a:solidFill>
                <a:srgbClr val="0070C0"/>
              </a:solidFill>
              <a:latin typeface="San Francisco Display Bold" pitchFamily="50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07430" y="3747668"/>
            <a:ext cx="4754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Nguyễn</a:t>
            </a:r>
            <a:r>
              <a:rPr lang="en-US" sz="1600" b="1" spc="300" dirty="0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Ngọc</a:t>
            </a:r>
            <a:r>
              <a:rPr lang="en-US" sz="1600" b="1" spc="300" dirty="0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Linh</a:t>
            </a:r>
            <a:r>
              <a:rPr lang="en-US" sz="1600" b="1" spc="300" dirty="0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Đan</a:t>
            </a:r>
            <a:endParaRPr lang="en-US" sz="1100" b="1" spc="300" dirty="0">
              <a:solidFill>
                <a:srgbClr val="0070C0"/>
              </a:solidFill>
              <a:latin typeface="San Francisco Display Bold" pitchFamily="50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01979" y="3743873"/>
            <a:ext cx="3165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Trần</a:t>
            </a:r>
            <a:r>
              <a:rPr lang="en-US" sz="1600" b="1" spc="300" dirty="0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Hữu</a:t>
            </a:r>
            <a:r>
              <a:rPr lang="en-US" sz="1600" b="1" spc="300" dirty="0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 smtClean="0">
                <a:solidFill>
                  <a:srgbClr val="0070C0"/>
                </a:solidFill>
                <a:latin typeface="San Francisco Display Bold" pitchFamily="50" charset="0"/>
                <a:cs typeface="Arial" panose="020B0604020202020204" pitchFamily="34" charset="0"/>
              </a:rPr>
              <a:t>Phúc</a:t>
            </a:r>
            <a:endParaRPr lang="en-US" sz="1100" b="1" spc="300" dirty="0">
              <a:solidFill>
                <a:srgbClr val="0070C0"/>
              </a:solidFill>
              <a:latin typeface="San Francisco Display Bold" pitchFamily="50" charset="0"/>
              <a:cs typeface="Arial" panose="020B0604020202020204" pitchFamily="34" charset="0"/>
            </a:endParaRPr>
          </a:p>
        </p:txBody>
      </p:sp>
      <p:sp>
        <p:nvSpPr>
          <p:cNvPr id="30" name="Google Shape;345;p13"/>
          <p:cNvSpPr txBox="1">
            <a:spLocks/>
          </p:cNvSpPr>
          <p:nvPr/>
        </p:nvSpPr>
        <p:spPr>
          <a:xfrm>
            <a:off x="150247" y="4687661"/>
            <a:ext cx="1095353" cy="5251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 smtClean="0">
                <a:solidFill>
                  <a:schemeClr val="tx1">
                    <a:lumMod val="75000"/>
                  </a:schemeClr>
                </a:solidFill>
                <a:latin typeface="Barlow Light" panose="020B0604020202020204" charset="0"/>
              </a:rPr>
              <a:t>Version 1.0</a:t>
            </a:r>
            <a:endParaRPr lang="en" dirty="0" smtClean="0">
              <a:solidFill>
                <a:schemeClr val="tx1">
                  <a:lumMod val="75000"/>
                </a:schemeClr>
              </a:solidFill>
              <a:latin typeface="Barlow Light" panose="020B060402020202020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80" grpId="0" uiExpand="1" build="p"/>
      <p:bldP spid="5" grpId="0"/>
      <p:bldP spid="5" grpId="1"/>
      <p:bldP spid="28" grpId="0"/>
      <p:bldP spid="28" grpId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7004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San Francisco Display Bold" pitchFamily="50" charset="0"/>
              </a:rPr>
              <a:t>Quá trình thực hiện dự án</a:t>
            </a:r>
            <a:endParaRPr sz="4400" dirty="0">
              <a:latin typeface="San Francisco Display Bold" pitchFamily="50" charset="0"/>
            </a:endParaRPr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03" name="Google Shape;1703;p28"/>
          <p:cNvSpPr txBox="1"/>
          <p:nvPr/>
        </p:nvSpPr>
        <p:spPr>
          <a:xfrm>
            <a:off x="1060719" y="1650359"/>
            <a:ext cx="69796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 smtClean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22/11/2019</a:t>
            </a:r>
            <a:endParaRPr sz="800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04" name="Google Shape;1704;p28"/>
          <p:cNvSpPr txBox="1"/>
          <p:nvPr/>
        </p:nvSpPr>
        <p:spPr>
          <a:xfrm>
            <a:off x="648793" y="2903637"/>
            <a:ext cx="1682702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Hình thành ý tưởng</a:t>
            </a:r>
            <a:endParaRPr sz="1200" b="1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05" name="Google Shape;1705;p28"/>
          <p:cNvSpPr txBox="1"/>
          <p:nvPr/>
        </p:nvSpPr>
        <p:spPr>
          <a:xfrm>
            <a:off x="626294" y="3414340"/>
            <a:ext cx="1727981" cy="82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 smtClean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X</a:t>
            </a:r>
            <a:r>
              <a:rPr lang="en" sz="1200" dirty="0" smtClean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ây dựng ý tưởng giúp các lập trình tại Huế thao tác nhanh hơn</a:t>
            </a:r>
            <a:endParaRPr sz="1200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06" name="Google Shape;1706;p28"/>
          <p:cNvCxnSpPr/>
          <p:nvPr/>
        </p:nvCxnSpPr>
        <p:spPr>
          <a:xfrm>
            <a:off x="1704607" y="1786080"/>
            <a:ext cx="803283" cy="82944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Group 1"/>
          <p:cNvGrpSpPr/>
          <p:nvPr/>
        </p:nvGrpSpPr>
        <p:grpSpPr>
          <a:xfrm>
            <a:off x="477963" y="2469406"/>
            <a:ext cx="2051418" cy="332296"/>
            <a:chOff x="477963" y="2469406"/>
            <a:chExt cx="2051418" cy="332296"/>
          </a:xfrm>
        </p:grpSpPr>
        <p:sp>
          <p:nvSpPr>
            <p:cNvPr id="1707" name="Google Shape;1707;p28"/>
            <p:cNvSpPr/>
            <p:nvPr/>
          </p:nvSpPr>
          <p:spPr>
            <a:xfrm flipH="1">
              <a:off x="477963" y="2469406"/>
              <a:ext cx="2051306" cy="160321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478075" y="2641381"/>
              <a:ext cx="2051306" cy="160321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0" name="Google Shape;1710;p28"/>
          <p:cNvSpPr txBox="1"/>
          <p:nvPr/>
        </p:nvSpPr>
        <p:spPr>
          <a:xfrm>
            <a:off x="2971264" y="1650359"/>
            <a:ext cx="69796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 smtClean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24/11/2019</a:t>
            </a:r>
            <a:endParaRPr sz="800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11" name="Google Shape;1711;p28"/>
          <p:cNvSpPr txBox="1"/>
          <p:nvPr/>
        </p:nvSpPr>
        <p:spPr>
          <a:xfrm>
            <a:off x="2559338" y="2903637"/>
            <a:ext cx="1682702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Tìm hiểu tạo thư mục</a:t>
            </a:r>
            <a:endParaRPr sz="1200" b="1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12" name="Google Shape;1712;p28"/>
          <p:cNvSpPr txBox="1"/>
          <p:nvPr/>
        </p:nvSpPr>
        <p:spPr>
          <a:xfrm>
            <a:off x="2536839" y="3414340"/>
            <a:ext cx="1727981" cy="82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Tìm hiểu thao tác thực hiện tạo thư mục</a:t>
            </a:r>
            <a:endParaRPr sz="1200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13" name="Google Shape;1713;p28"/>
          <p:cNvCxnSpPr/>
          <p:nvPr/>
        </p:nvCxnSpPr>
        <p:spPr>
          <a:xfrm>
            <a:off x="3615152" y="1786080"/>
            <a:ext cx="803283" cy="82944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" name="Group 2"/>
          <p:cNvGrpSpPr/>
          <p:nvPr/>
        </p:nvGrpSpPr>
        <p:grpSpPr>
          <a:xfrm>
            <a:off x="2388508" y="2469406"/>
            <a:ext cx="2051418" cy="332296"/>
            <a:chOff x="2388508" y="2469406"/>
            <a:chExt cx="2051418" cy="332296"/>
          </a:xfrm>
        </p:grpSpPr>
        <p:sp>
          <p:nvSpPr>
            <p:cNvPr id="1714" name="Google Shape;1714;p28"/>
            <p:cNvSpPr/>
            <p:nvPr/>
          </p:nvSpPr>
          <p:spPr>
            <a:xfrm flipH="1">
              <a:off x="2388508" y="2469406"/>
              <a:ext cx="2051306" cy="160321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2388620" y="2641381"/>
              <a:ext cx="2051306" cy="160321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7" name="Google Shape;1717;p28"/>
          <p:cNvSpPr txBox="1"/>
          <p:nvPr/>
        </p:nvSpPr>
        <p:spPr>
          <a:xfrm>
            <a:off x="4572001" y="1649564"/>
            <a:ext cx="1011014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26-29/11/2019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18" name="Google Shape;1718;p28"/>
          <p:cNvSpPr txBox="1"/>
          <p:nvPr/>
        </p:nvSpPr>
        <p:spPr>
          <a:xfrm>
            <a:off x="4473121" y="2902842"/>
            <a:ext cx="1682703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Đọc dữ liệu SQL</a:t>
            </a:r>
            <a:endParaRPr sz="1200" b="1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19" name="Google Shape;1719;p28"/>
          <p:cNvSpPr txBox="1"/>
          <p:nvPr/>
        </p:nvSpPr>
        <p:spPr>
          <a:xfrm>
            <a:off x="4450622" y="3413545"/>
            <a:ext cx="1727981" cy="82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Tìm hiểu cách đọc dự liệu từ SQL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20" name="Google Shape;1720;p28"/>
          <p:cNvCxnSpPr/>
          <p:nvPr/>
        </p:nvCxnSpPr>
        <p:spPr>
          <a:xfrm>
            <a:off x="5528935" y="1785285"/>
            <a:ext cx="803283" cy="829444"/>
          </a:xfrm>
          <a:prstGeom prst="straightConnector1">
            <a:avLst/>
          </a:prstGeom>
          <a:noFill/>
          <a:ln w="9525" cap="flat" cmpd="sng">
            <a:solidFill>
              <a:srgbClr val="DADCE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" name="Group 3"/>
          <p:cNvGrpSpPr/>
          <p:nvPr/>
        </p:nvGrpSpPr>
        <p:grpSpPr>
          <a:xfrm>
            <a:off x="4302291" y="2468611"/>
            <a:ext cx="2051418" cy="332296"/>
            <a:chOff x="4302291" y="2468611"/>
            <a:chExt cx="2051418" cy="332296"/>
          </a:xfrm>
        </p:grpSpPr>
        <p:sp>
          <p:nvSpPr>
            <p:cNvPr id="1721" name="Google Shape;1721;p28"/>
            <p:cNvSpPr/>
            <p:nvPr/>
          </p:nvSpPr>
          <p:spPr>
            <a:xfrm flipH="1">
              <a:off x="4302291" y="2468611"/>
              <a:ext cx="2051306" cy="160321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4302403" y="2640586"/>
              <a:ext cx="2051306" cy="160321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4" name="Google Shape;1724;p28"/>
          <p:cNvSpPr txBox="1"/>
          <p:nvPr/>
        </p:nvSpPr>
        <p:spPr>
          <a:xfrm>
            <a:off x="6800415" y="1649551"/>
            <a:ext cx="69796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30/11/2019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25" name="Google Shape;1725;p28"/>
          <p:cNvSpPr txBox="1"/>
          <p:nvPr/>
        </p:nvSpPr>
        <p:spPr>
          <a:xfrm>
            <a:off x="6388489" y="2902829"/>
            <a:ext cx="1682702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CODE</a:t>
            </a:r>
            <a:endParaRPr sz="1200" b="1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26" name="Google Shape;1726;p28"/>
          <p:cNvSpPr txBox="1"/>
          <p:nvPr/>
        </p:nvSpPr>
        <p:spPr>
          <a:xfrm>
            <a:off x="6365990" y="3413532"/>
            <a:ext cx="1727981" cy="82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Đựa trên kiến thức đã tìm hiểu viết code </a:t>
            </a:r>
            <a:endParaRPr sz="12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27" name="Google Shape;1727;p28"/>
          <p:cNvCxnSpPr/>
          <p:nvPr/>
        </p:nvCxnSpPr>
        <p:spPr>
          <a:xfrm>
            <a:off x="7444303" y="1785272"/>
            <a:ext cx="803283" cy="829444"/>
          </a:xfrm>
          <a:prstGeom prst="straightConnector1">
            <a:avLst/>
          </a:prstGeom>
          <a:noFill/>
          <a:ln w="9525" cap="flat" cmpd="sng">
            <a:solidFill>
              <a:srgbClr val="DADCE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Group 4"/>
          <p:cNvGrpSpPr/>
          <p:nvPr/>
        </p:nvGrpSpPr>
        <p:grpSpPr>
          <a:xfrm>
            <a:off x="6217659" y="2468598"/>
            <a:ext cx="2051418" cy="332296"/>
            <a:chOff x="6217659" y="2468598"/>
            <a:chExt cx="2051418" cy="332296"/>
          </a:xfrm>
        </p:grpSpPr>
        <p:sp>
          <p:nvSpPr>
            <p:cNvPr id="1728" name="Google Shape;1728;p28"/>
            <p:cNvSpPr/>
            <p:nvPr/>
          </p:nvSpPr>
          <p:spPr>
            <a:xfrm flipH="1">
              <a:off x="6217659" y="2468598"/>
              <a:ext cx="2051306" cy="160321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6217771" y="2640573"/>
              <a:ext cx="2051306" cy="160321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11269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3" grpId="0"/>
      <p:bldP spid="1704" grpId="0"/>
      <p:bldP spid="1705" grpId="0"/>
      <p:bldP spid="1710" grpId="0"/>
      <p:bldP spid="1711" grpId="0"/>
      <p:bldP spid="1712" grpId="0"/>
      <p:bldP spid="1717" grpId="0"/>
      <p:bldP spid="1718" grpId="0"/>
      <p:bldP spid="1719" grpId="0"/>
      <p:bldP spid="1724" grpId="0"/>
      <p:bldP spid="1725" grpId="0"/>
      <p:bldP spid="17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0000">
              <a:schemeClr val="bg1"/>
            </a:gs>
            <a:gs pos="100000">
              <a:schemeClr val="bg1"/>
            </a:gs>
          </a:gsLst>
          <a:lin ang="16200038" scaled="0"/>
        </a:gra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16"/>
          <p:cNvGrpSpPr/>
          <p:nvPr/>
        </p:nvGrpSpPr>
        <p:grpSpPr>
          <a:xfrm>
            <a:off x="6423854" y="91292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Right Triangle 75"/>
          <p:cNvSpPr/>
          <p:nvPr/>
        </p:nvSpPr>
        <p:spPr>
          <a:xfrm flipH="1">
            <a:off x="8652748" y="4622005"/>
            <a:ext cx="491251" cy="51487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595157" y="4596838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6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421754" y="1363898"/>
            <a:ext cx="249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group chat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0543" y="1401833"/>
            <a:ext cx="249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660188" y="1853054"/>
            <a:ext cx="2022494" cy="2590965"/>
            <a:chOff x="5491553" y="2749270"/>
            <a:chExt cx="2956560" cy="3787573"/>
          </a:xfrm>
        </p:grpSpPr>
        <p:sp>
          <p:nvSpPr>
            <p:cNvPr id="80" name="Rectangle 79"/>
            <p:cNvSpPr/>
            <p:nvPr/>
          </p:nvSpPr>
          <p:spPr>
            <a:xfrm>
              <a:off x="5491553" y="2749270"/>
              <a:ext cx="2956560" cy="37875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537643" y="2822845"/>
              <a:ext cx="2821259" cy="836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ZALO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680" y="3807885"/>
              <a:ext cx="2610305" cy="2580530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986543" y="1876645"/>
            <a:ext cx="1987801" cy="2493358"/>
            <a:chOff x="1552402" y="2749271"/>
            <a:chExt cx="3019598" cy="3787573"/>
          </a:xfrm>
        </p:grpSpPr>
        <p:sp>
          <p:nvSpPr>
            <p:cNvPr id="84" name="Rectangle 83"/>
            <p:cNvSpPr/>
            <p:nvPr/>
          </p:nvSpPr>
          <p:spPr>
            <a:xfrm>
              <a:off x="1615440" y="2749271"/>
              <a:ext cx="2956560" cy="37875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683090" y="2822845"/>
              <a:ext cx="2821259" cy="836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TEAMWORK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402" y="3733032"/>
              <a:ext cx="3019598" cy="2347891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337705" y="413749"/>
            <a:ext cx="7308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Hình</a:t>
            </a: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 </a:t>
            </a:r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thức</a:t>
            </a: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 </a:t>
            </a:r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trao</a:t>
            </a: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 </a:t>
            </a:r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đổi</a:t>
            </a: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 </a:t>
            </a:r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trong</a:t>
            </a: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 </a:t>
            </a:r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nhóm</a:t>
            </a: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Ciel Brandon Text Bold" panose="020B0803020203060203" pitchFamily="34" charset="0"/>
              </a:rPr>
              <a:t>?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iCiel Brandon Text Bold" panose="020B0803020203060203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San Francisco Display Bold" pitchFamily="50" charset="0"/>
              </a:rPr>
              <a:t>Chuẩn bị</a:t>
            </a:r>
            <a:endParaRPr dirty="0">
              <a:latin typeface="San Francisco Display Bold" pitchFamily="50" charset="0"/>
            </a:endParaRPr>
          </a:p>
        </p:txBody>
      </p:sp>
      <p:graphicFrame>
        <p:nvGraphicFramePr>
          <p:cNvPr id="1045" name="Google Shape;1045;p24"/>
          <p:cNvGraphicFramePr/>
          <p:nvPr>
            <p:extLst>
              <p:ext uri="{D42A27DB-BD31-4B8C-83A1-F6EECF244321}">
                <p14:modId xmlns:p14="http://schemas.microsoft.com/office/powerpoint/2010/main" val="1254984458"/>
              </p:ext>
            </p:extLst>
          </p:nvPr>
        </p:nvGraphicFramePr>
        <p:xfrm>
          <a:off x="457297" y="1497620"/>
          <a:ext cx="4776110" cy="1002050"/>
        </p:xfrm>
        <a:graphic>
          <a:graphicData uri="http://schemas.openxmlformats.org/drawingml/2006/table">
            <a:tbl>
              <a:tblPr>
                <a:noFill/>
                <a:tableStyleId>{700DB85E-06E4-4DD9-BF27-7C21406A9BDD}</a:tableStyleId>
              </a:tblPr>
              <a:tblGrid>
                <a:gridCol w="508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888">
                  <a:extLst>
                    <a:ext uri="{9D8B030D-6E8A-4147-A177-3AD203B41FA5}">
                      <a16:colId xmlns:a16="http://schemas.microsoft.com/office/drawing/2014/main" val="1950408113"/>
                    </a:ext>
                  </a:extLst>
                </a:gridCol>
                <a:gridCol w="841248">
                  <a:extLst>
                    <a:ext uri="{9D8B030D-6E8A-4147-A177-3AD203B41FA5}">
                      <a16:colId xmlns:a16="http://schemas.microsoft.com/office/drawing/2014/main" val="395747206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711">
                  <a:extLst>
                    <a:ext uri="{9D8B030D-6E8A-4147-A177-3AD203B41FA5}">
                      <a16:colId xmlns:a16="http://schemas.microsoft.com/office/drawing/2014/main" val="2078440182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Tomcat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MySQL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-US" sz="1100" b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Thư</a:t>
                      </a:r>
                      <a:r>
                        <a:rPr lang="en-US" sz="11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-US" sz="1100" b="0" baseline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viện</a:t>
                      </a:r>
                      <a:r>
                        <a:rPr lang="en-US" sz="11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-US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Java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Controller/Model/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Service/Web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Templete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File</a:t>
                      </a:r>
                      <a:r>
                        <a:rPr lang="en-US" sz="11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Java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241447" y="2086638"/>
            <a:ext cx="152098" cy="206528"/>
            <a:chOff x="1657869" y="2550001"/>
            <a:chExt cx="251423" cy="206528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1657869" y="2647012"/>
              <a:ext cx="122439" cy="109517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>
              <a:off x="1778766" y="2550001"/>
              <a:ext cx="130526" cy="204553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118" name="Google Shape;1045;p24"/>
          <p:cNvGraphicFramePr/>
          <p:nvPr>
            <p:extLst>
              <p:ext uri="{D42A27DB-BD31-4B8C-83A1-F6EECF244321}">
                <p14:modId xmlns:p14="http://schemas.microsoft.com/office/powerpoint/2010/main" val="300380252"/>
              </p:ext>
            </p:extLst>
          </p:nvPr>
        </p:nvGraphicFramePr>
        <p:xfrm>
          <a:off x="491218" y="2872662"/>
          <a:ext cx="4229822" cy="1002050"/>
        </p:xfrm>
        <a:graphic>
          <a:graphicData uri="http://schemas.openxmlformats.org/drawingml/2006/table">
            <a:tbl>
              <a:tblPr>
                <a:noFill/>
                <a:tableStyleId>{700DB85E-06E4-4DD9-BF27-7C21406A9BDD}</a:tableStyleId>
              </a:tblPr>
              <a:tblGrid>
                <a:gridCol w="5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328">
                  <a:extLst>
                    <a:ext uri="{9D8B030D-6E8A-4147-A177-3AD203B41FA5}">
                      <a16:colId xmlns:a16="http://schemas.microsoft.com/office/drawing/2014/main" val="195040811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957472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579">
                  <a:extLst>
                    <a:ext uri="{9D8B030D-6E8A-4147-A177-3AD203B41FA5}">
                      <a16:colId xmlns:a16="http://schemas.microsoft.com/office/drawing/2014/main" val="265420632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Bảng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Quan</a:t>
                      </a:r>
                      <a:r>
                        <a:rPr lang="en-US" sz="11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-US" sz="1100" b="0" baseline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hệ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Backlog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Login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Phân</a:t>
                      </a:r>
                      <a:r>
                        <a:rPr lang="en-US" sz="11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-US" sz="1100" b="0" baseline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quyền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My</a:t>
                      </a:r>
                      <a:r>
                        <a:rPr lang="en" sz="1100" b="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SQL</a:t>
                      </a:r>
                      <a:endParaRPr sz="11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0" name="Group 119"/>
          <p:cNvGrpSpPr/>
          <p:nvPr/>
        </p:nvGrpSpPr>
        <p:grpSpPr>
          <a:xfrm>
            <a:off x="1895480" y="2086638"/>
            <a:ext cx="152098" cy="206528"/>
            <a:chOff x="1657869" y="2550001"/>
            <a:chExt cx="251423" cy="206528"/>
          </a:xfrm>
        </p:grpSpPr>
        <p:cxnSp>
          <p:nvCxnSpPr>
            <p:cNvPr id="121" name="Straight Connector 120"/>
            <p:cNvCxnSpPr/>
            <p:nvPr/>
          </p:nvCxnSpPr>
          <p:spPr>
            <a:xfrm>
              <a:off x="1657869" y="2647012"/>
              <a:ext cx="122439" cy="109517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1778766" y="2550001"/>
              <a:ext cx="130526" cy="204553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2683977" y="2086638"/>
            <a:ext cx="152098" cy="206528"/>
            <a:chOff x="1657869" y="2550001"/>
            <a:chExt cx="251423" cy="206528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1657869" y="2647012"/>
              <a:ext cx="122439" cy="109517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1778766" y="2550001"/>
              <a:ext cx="130526" cy="204553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1280462" y="3459751"/>
            <a:ext cx="152098" cy="206528"/>
            <a:chOff x="1657869" y="2550001"/>
            <a:chExt cx="251423" cy="206528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1657869" y="2647012"/>
              <a:ext cx="122439" cy="109517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1778766" y="2550001"/>
              <a:ext cx="130526" cy="204553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2045351" y="3459751"/>
            <a:ext cx="152098" cy="206528"/>
            <a:chOff x="1657869" y="2550001"/>
            <a:chExt cx="251423" cy="206528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1657869" y="2647012"/>
              <a:ext cx="122439" cy="109517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H="1">
              <a:off x="1778766" y="2550001"/>
              <a:ext cx="130526" cy="204553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" name="Multiply 8"/>
          <p:cNvSpPr/>
          <p:nvPr/>
        </p:nvSpPr>
        <p:spPr>
          <a:xfrm>
            <a:off x="3626670" y="2059931"/>
            <a:ext cx="338879" cy="34002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ultiply 134"/>
          <p:cNvSpPr/>
          <p:nvPr/>
        </p:nvSpPr>
        <p:spPr>
          <a:xfrm>
            <a:off x="2614573" y="3413013"/>
            <a:ext cx="338879" cy="34002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41101" y="3460938"/>
            <a:ext cx="505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an Francisco Display Black" pitchFamily="50" charset="0"/>
              </a:rPr>
              <a:t>Vs2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an Francisco Display Black" pitchFamily="50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019909" y="3460938"/>
            <a:ext cx="505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an Francisco Display Black" pitchFamily="50" charset="0"/>
              </a:rPr>
              <a:t>Vs2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an Francisco Display Black" pitchFamily="50" charset="0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4714234" y="2086638"/>
            <a:ext cx="152098" cy="206528"/>
            <a:chOff x="1657869" y="2550001"/>
            <a:chExt cx="251423" cy="206528"/>
          </a:xfrm>
        </p:grpSpPr>
        <p:cxnSp>
          <p:nvCxnSpPr>
            <p:cNvPr id="139" name="Straight Connector 138"/>
            <p:cNvCxnSpPr/>
            <p:nvPr/>
          </p:nvCxnSpPr>
          <p:spPr>
            <a:xfrm>
              <a:off x="1657869" y="2647012"/>
              <a:ext cx="122439" cy="109517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1778766" y="2550001"/>
              <a:ext cx="130526" cy="204553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41" name="Google Shape;1163;p26">
            <a:hlinkClick r:id="rId3" action="ppaction://hlinksldjump"/>
          </p:cNvPr>
          <p:cNvSpPr/>
          <p:nvPr/>
        </p:nvSpPr>
        <p:spPr>
          <a:xfrm rot="5400000">
            <a:off x="-111253" y="714227"/>
            <a:ext cx="519513" cy="29700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5" grpId="0" animBg="1"/>
      <p:bldP spid="10" grpId="0"/>
      <p:bldP spid="1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grpSp>
        <p:nvGrpSpPr>
          <p:cNvPr id="527" name="Google Shape;2322;p37"/>
          <p:cNvGrpSpPr/>
          <p:nvPr/>
        </p:nvGrpSpPr>
        <p:grpSpPr>
          <a:xfrm>
            <a:off x="5577840" y="856504"/>
            <a:ext cx="2891891" cy="3090594"/>
            <a:chOff x="1926580" y="602477"/>
            <a:chExt cx="4456273" cy="4762466"/>
          </a:xfrm>
        </p:grpSpPr>
        <p:sp>
          <p:nvSpPr>
            <p:cNvPr id="528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4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677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5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1163;p26">
            <a:hlinkClick r:id="rId3" action="ppaction://hlinksldjump"/>
          </p:cNvPr>
          <p:cNvSpPr/>
          <p:nvPr/>
        </p:nvSpPr>
        <p:spPr>
          <a:xfrm rot="5400000">
            <a:off x="-111253" y="714227"/>
            <a:ext cx="519513" cy="29700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406;p15"/>
          <p:cNvSpPr txBox="1">
            <a:spLocks/>
          </p:cNvSpPr>
          <p:nvPr/>
        </p:nvSpPr>
        <p:spPr>
          <a:xfrm>
            <a:off x="1336790" y="1469374"/>
            <a:ext cx="4676700" cy="31673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spc="300" dirty="0" err="1" smtClean="0">
                <a:solidFill>
                  <a:schemeClr val="bg2">
                    <a:lumMod val="75000"/>
                  </a:schemeClr>
                </a:solidFill>
                <a:latin typeface="San Francisco Display Med" pitchFamily="50" charset="0"/>
              </a:rPr>
              <a:t>javax.severlet</a:t>
            </a:r>
            <a:endParaRPr lang="en-US" sz="2400" spc="300" dirty="0" smtClean="0">
              <a:solidFill>
                <a:schemeClr val="bg2">
                  <a:lumMod val="75000"/>
                </a:schemeClr>
              </a:solidFill>
              <a:latin typeface="San Francisco Display Med" pitchFamily="50" charset="0"/>
            </a:endParaRPr>
          </a:p>
          <a:p>
            <a:pPr>
              <a:lnSpc>
                <a:spcPct val="200000"/>
              </a:lnSpc>
            </a:pPr>
            <a:r>
              <a:rPr lang="en-US" sz="2400" spc="300" dirty="0" err="1" smtClean="0">
                <a:solidFill>
                  <a:schemeClr val="bg2">
                    <a:lumMod val="75000"/>
                  </a:schemeClr>
                </a:solidFill>
                <a:latin typeface="San Francisco Display Med" pitchFamily="50" charset="0"/>
              </a:rPr>
              <a:t>java.sql</a:t>
            </a:r>
            <a:endParaRPr lang="en-US" sz="2400" spc="300" dirty="0" smtClean="0">
              <a:solidFill>
                <a:schemeClr val="bg2">
                  <a:lumMod val="75000"/>
                </a:schemeClr>
              </a:solidFill>
              <a:latin typeface="San Francisco Display Med" pitchFamily="50" charset="0"/>
            </a:endParaRPr>
          </a:p>
          <a:p>
            <a:pPr>
              <a:lnSpc>
                <a:spcPct val="200000"/>
              </a:lnSpc>
            </a:pPr>
            <a:r>
              <a:rPr lang="en-US" sz="2400" spc="300" dirty="0" err="1" smtClean="0">
                <a:solidFill>
                  <a:schemeClr val="bg2">
                    <a:lumMod val="75000"/>
                  </a:schemeClr>
                </a:solidFill>
                <a:latin typeface="San Francisco Display Med" pitchFamily="50" charset="0"/>
              </a:rPr>
              <a:t>java.util</a:t>
            </a:r>
            <a:endParaRPr lang="en-US" sz="2400" spc="300" dirty="0" smtClean="0">
              <a:solidFill>
                <a:schemeClr val="bg2">
                  <a:lumMod val="75000"/>
                </a:schemeClr>
              </a:solidFill>
              <a:latin typeface="San Francisco Display Med" pitchFamily="50" charset="0"/>
            </a:endParaRPr>
          </a:p>
          <a:p>
            <a:pPr>
              <a:lnSpc>
                <a:spcPct val="200000"/>
              </a:lnSpc>
            </a:pPr>
            <a:r>
              <a:rPr lang="en-US" sz="2400" spc="300" dirty="0" err="1" smtClean="0">
                <a:solidFill>
                  <a:schemeClr val="bg2">
                    <a:lumMod val="75000"/>
                  </a:schemeClr>
                </a:solidFill>
                <a:latin typeface="San Francisco Display Med" pitchFamily="50" charset="0"/>
              </a:rPr>
              <a:t>java.nio</a:t>
            </a:r>
            <a:endParaRPr lang="en-US" sz="2400" spc="300" dirty="0">
              <a:solidFill>
                <a:schemeClr val="bg2">
                  <a:lumMod val="75000"/>
                </a:schemeClr>
              </a:solidFill>
              <a:latin typeface="San Francisco Display Med" pitchFamily="50" charset="0"/>
            </a:endParaRPr>
          </a:p>
        </p:txBody>
      </p:sp>
      <p:grpSp>
        <p:nvGrpSpPr>
          <p:cNvPr id="687" name="Google Shape;4495;p39"/>
          <p:cNvGrpSpPr/>
          <p:nvPr/>
        </p:nvGrpSpPr>
        <p:grpSpPr>
          <a:xfrm>
            <a:off x="510637" y="1676216"/>
            <a:ext cx="368551" cy="368551"/>
            <a:chOff x="2594325" y="1627175"/>
            <a:chExt cx="440850" cy="440850"/>
          </a:xfrm>
        </p:grpSpPr>
        <p:sp>
          <p:nvSpPr>
            <p:cNvPr id="688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5" y="201121"/>
            <a:ext cx="6005080" cy="1414395"/>
          </a:xfrm>
          <a:prstGeom prst="rect">
            <a:avLst/>
          </a:prstGeom>
        </p:spPr>
      </p:pic>
      <p:grpSp>
        <p:nvGrpSpPr>
          <p:cNvPr id="692" name="Google Shape;4495;p39"/>
          <p:cNvGrpSpPr/>
          <p:nvPr/>
        </p:nvGrpSpPr>
        <p:grpSpPr>
          <a:xfrm>
            <a:off x="510637" y="2498023"/>
            <a:ext cx="368551" cy="368551"/>
            <a:chOff x="2594325" y="1627175"/>
            <a:chExt cx="440850" cy="440850"/>
          </a:xfrm>
        </p:grpSpPr>
        <p:sp>
          <p:nvSpPr>
            <p:cNvPr id="693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6" name="Google Shape;4495;p39"/>
          <p:cNvGrpSpPr/>
          <p:nvPr/>
        </p:nvGrpSpPr>
        <p:grpSpPr>
          <a:xfrm>
            <a:off x="510637" y="3188550"/>
            <a:ext cx="368551" cy="368551"/>
            <a:chOff x="2594325" y="1627175"/>
            <a:chExt cx="440850" cy="440850"/>
          </a:xfrm>
        </p:grpSpPr>
        <p:sp>
          <p:nvSpPr>
            <p:cNvPr id="697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0" name="Google Shape;4495;p39"/>
          <p:cNvGrpSpPr/>
          <p:nvPr/>
        </p:nvGrpSpPr>
        <p:grpSpPr>
          <a:xfrm>
            <a:off x="510637" y="3898483"/>
            <a:ext cx="368551" cy="368551"/>
            <a:chOff x="2594325" y="1627175"/>
            <a:chExt cx="440850" cy="440850"/>
          </a:xfrm>
        </p:grpSpPr>
        <p:sp>
          <p:nvSpPr>
            <p:cNvPr id="701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7777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Chức năng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Đọc dữ liệu file My SQL</a:t>
            </a:r>
            <a:endParaRPr sz="22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12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Right Triangle 204"/>
          <p:cNvSpPr/>
          <p:nvPr/>
        </p:nvSpPr>
        <p:spPr>
          <a:xfrm flipH="1">
            <a:off x="8652748" y="4622005"/>
            <a:ext cx="491251" cy="51487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Google Shape;519;p16"/>
          <p:cNvSpPr txBox="1">
            <a:spLocks/>
          </p:cNvSpPr>
          <p:nvPr/>
        </p:nvSpPr>
        <p:spPr>
          <a:xfrm>
            <a:off x="8595157" y="4596838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5540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341</Words>
  <Application>Microsoft Office PowerPoint</Application>
  <PresentationFormat>On-screen Show (16:9)</PresentationFormat>
  <Paragraphs>99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Calibri</vt:lpstr>
      <vt:lpstr>Raleway</vt:lpstr>
      <vt:lpstr>Arial</vt:lpstr>
      <vt:lpstr>Raleway SemiBold</vt:lpstr>
      <vt:lpstr>San Francisco Display Black</vt:lpstr>
      <vt:lpstr>San Francisco Display Light</vt:lpstr>
      <vt:lpstr>San Francisco Display Bold</vt:lpstr>
      <vt:lpstr>San Francisco Display Med</vt:lpstr>
      <vt:lpstr>iCiel Brandon Text Bold</vt:lpstr>
      <vt:lpstr>Barlow Light</vt:lpstr>
      <vt:lpstr>Barlow</vt:lpstr>
      <vt:lpstr>Barlow SemiBold</vt:lpstr>
      <vt:lpstr>Gaoler template</vt:lpstr>
      <vt:lpstr>Tool 199s</vt:lpstr>
      <vt:lpstr>Ý TƯỞNG</vt:lpstr>
      <vt:lpstr>Thông tin dự án</vt:lpstr>
      <vt:lpstr>Xin chào!</vt:lpstr>
      <vt:lpstr>Quá trình thực hiện dự án</vt:lpstr>
      <vt:lpstr>PowerPoint Presentation</vt:lpstr>
      <vt:lpstr>Chuẩn bị</vt:lpstr>
      <vt:lpstr>PowerPoint Presentation</vt:lpstr>
      <vt:lpstr>Chức năng</vt:lpstr>
      <vt:lpstr>Chức năng</vt:lpstr>
      <vt:lpstr>Chức năng</vt:lpstr>
      <vt:lpstr>199 giây</vt:lpstr>
      <vt:lpstr>PowerPoint Presentation</vt:lpstr>
      <vt:lpstr>CẢM ƠN!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 JDBC Nhoms</dc:title>
  <cp:lastModifiedBy>Admin</cp:lastModifiedBy>
  <cp:revision>22</cp:revision>
  <dcterms:modified xsi:type="dcterms:W3CDTF">2019-11-30T07:18:43Z</dcterms:modified>
</cp:coreProperties>
</file>